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94" r:id="rId3"/>
    <p:sldId id="295" r:id="rId4"/>
    <p:sldId id="270" r:id="rId5"/>
    <p:sldId id="288" r:id="rId6"/>
    <p:sldId id="289" r:id="rId7"/>
    <p:sldId id="286" r:id="rId8"/>
    <p:sldId id="292" r:id="rId9"/>
    <p:sldId id="287" r:id="rId10"/>
    <p:sldId id="290" r:id="rId11"/>
    <p:sldId id="285" r:id="rId12"/>
    <p:sldId id="291" r:id="rId13"/>
    <p:sldId id="280" r:id="rId14"/>
    <p:sldId id="284" r:id="rId15"/>
    <p:sldId id="282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4116" autoAdjust="0"/>
  </p:normalViewPr>
  <p:slideViewPr>
    <p:cSldViewPr>
      <p:cViewPr varScale="1">
        <p:scale>
          <a:sx n="60" d="100"/>
          <a:sy n="60" d="100"/>
        </p:scale>
        <p:origin x="-11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50AC728-4B8E-402F-9B01-91B0005103EB}" type="datetimeFigureOut">
              <a:rPr lang="ru-RU"/>
              <a:pPr>
                <a:defRPr/>
              </a:pPr>
              <a:t>23.05.2022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CE821AA-D56C-4E30-A06A-9297EC4EDA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020411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346077C-F133-4C02-BC9E-1BDAFCFAB2F7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111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AC315C-31E2-444F-94C6-0C9ECE432A58}" type="datetimeFigureOut">
              <a:rPr lang="ru-RU"/>
              <a:pPr>
                <a:defRPr/>
              </a:pPr>
              <a:t>23.05.2022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E22DF7-45BB-4D54-A045-7415F96D68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47863-926E-4380-85C5-A8DB57B7EF20}" type="datetimeFigureOut">
              <a:rPr lang="ru-RU"/>
              <a:pPr>
                <a:defRPr/>
              </a:pPr>
              <a:t>23.05.2022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152F42-102C-42C1-B181-38D63DCD79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F7A779-4502-4E9D-8E36-39EE813C6E32}" type="datetimeFigureOut">
              <a:rPr lang="ru-RU"/>
              <a:pPr>
                <a:defRPr/>
              </a:pPr>
              <a:t>23.05.2022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FF279-6353-4573-97F7-C465032564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FBA86C-20AA-4571-93D7-CB0D08C6A3CD}" type="datetimeFigureOut">
              <a:rPr lang="ru-RU"/>
              <a:pPr>
                <a:defRPr/>
              </a:pPr>
              <a:t>23.05.2022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5A47AB-3C55-4022-BFF7-E3A25EF19D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9C92E-F21F-452A-9CAF-984552F7A02C}" type="datetimeFigureOut">
              <a:rPr lang="ru-RU"/>
              <a:pPr>
                <a:defRPr/>
              </a:pPr>
              <a:t>23.05.2022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A75FD4-241C-49A4-A3A4-F3BF25DE72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1EE2A6-8086-45ED-A6C5-FF903667FFF2}" type="datetimeFigureOut">
              <a:rPr lang="ru-RU"/>
              <a:pPr>
                <a:defRPr/>
              </a:pPr>
              <a:t>23.05.2022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8C4D9C-8846-41D1-8CC7-90AAEFFFCD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8858B0-22D2-4E91-834F-C0930726C02E}" type="datetimeFigureOut">
              <a:rPr lang="ru-RU"/>
              <a:pPr>
                <a:defRPr/>
              </a:pPr>
              <a:t>23.05.2022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80C2AC-396D-4AA5-B916-17502B3AB4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A5F596-1F3F-4100-B3F7-B96D2F936F10}" type="datetimeFigureOut">
              <a:rPr lang="ru-RU"/>
              <a:pPr>
                <a:defRPr/>
              </a:pPr>
              <a:t>23.05.2022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45B5A5-BBBC-4C0A-8C24-549E1FA31E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FB96B-F33B-40D0-A065-D98716C30524}" type="datetimeFigureOut">
              <a:rPr lang="ru-RU"/>
              <a:pPr>
                <a:defRPr/>
              </a:pPr>
              <a:t>23.05.2022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A8540-2171-4183-AE10-0CE1EABF37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882F2F-E742-4AC4-83F9-B5C9905BCF59}" type="datetimeFigureOut">
              <a:rPr lang="ru-RU"/>
              <a:pPr>
                <a:defRPr/>
              </a:pPr>
              <a:t>23.05.2022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DF0CCF-8F8B-476A-A943-91AB8404C1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5AC213-8870-41D6-8D79-21D4DFF95114}" type="datetimeFigureOut">
              <a:rPr lang="ru-RU"/>
              <a:pPr>
                <a:defRPr/>
              </a:pPr>
              <a:t>23.05.2022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B1D425-57C6-4E30-A258-7B91557191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D9F5B6-6AB5-4A7C-8BDF-8796414982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EB001B7-97E7-4670-894A-8620397FF930}" type="datetimeFigureOut">
              <a:rPr lang="ru-RU"/>
              <a:pPr>
                <a:defRPr/>
              </a:pPr>
              <a:t>23.05.2022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BF61EA0-994A-4E47-B717-9EDF03EB83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\\sch864\marina\atc_-_around_the_world.mp3" TargetMode="Externa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ChangeArrowheads="1"/>
          </p:cNvSpPr>
          <p:nvPr/>
        </p:nvSpPr>
        <p:spPr bwMode="auto">
          <a:xfrm>
            <a:off x="0" y="0"/>
            <a:ext cx="2916238" cy="4500570"/>
          </a:xfrm>
          <a:prstGeom prst="rect">
            <a:avLst/>
          </a:prstGeom>
          <a:solidFill>
            <a:srgbClr val="C2FF17"/>
          </a:solidFill>
          <a:ln w="571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62" name="Rectangle 3"/>
          <p:cNvSpPr>
            <a:spLocks noChangeArrowheads="1"/>
          </p:cNvSpPr>
          <p:nvPr/>
        </p:nvSpPr>
        <p:spPr bwMode="auto">
          <a:xfrm>
            <a:off x="2987675" y="0"/>
            <a:ext cx="6156325" cy="4581525"/>
          </a:xfrm>
          <a:prstGeom prst="rect">
            <a:avLst/>
          </a:prstGeom>
          <a:solidFill>
            <a:srgbClr val="FFFF5F"/>
          </a:solidFill>
          <a:ln w="571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63" name="Rectangle 6"/>
          <p:cNvSpPr>
            <a:spLocks noChangeArrowheads="1"/>
          </p:cNvSpPr>
          <p:nvPr/>
        </p:nvSpPr>
        <p:spPr bwMode="auto">
          <a:xfrm rot="-5400000">
            <a:off x="-477043" y="3393281"/>
            <a:ext cx="6858000" cy="71437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68" name="Rectangle 6"/>
          <p:cNvSpPr>
            <a:spLocks noChangeArrowheads="1"/>
          </p:cNvSpPr>
          <p:nvPr/>
        </p:nvSpPr>
        <p:spPr bwMode="auto">
          <a:xfrm rot="-5400000">
            <a:off x="5679282" y="3250382"/>
            <a:ext cx="6858000" cy="71437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69" name="Rectangle 7"/>
          <p:cNvSpPr>
            <a:spLocks noChangeArrowheads="1"/>
          </p:cNvSpPr>
          <p:nvPr/>
        </p:nvSpPr>
        <p:spPr bwMode="auto">
          <a:xfrm>
            <a:off x="0" y="4508500"/>
            <a:ext cx="9144000" cy="71438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70" name="Rectangle 7"/>
          <p:cNvSpPr>
            <a:spLocks noChangeArrowheads="1"/>
          </p:cNvSpPr>
          <p:nvPr/>
        </p:nvSpPr>
        <p:spPr bwMode="auto">
          <a:xfrm>
            <a:off x="0" y="0"/>
            <a:ext cx="9144000" cy="71438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7" name="atc_-_around_the_world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29527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AutoShape 6" descr="https://yt3.ggpht.com/ytc/AKedOLThnXTYqnYi2iwxoDJUruk5kWKsKSjW5jI8olDw=s900-c-k-c0x00ffffff-no-rj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https://yt3.ggpht.com/ytc/AKedOLThnXTYqnYi2iwxoDJUruk5kWKsKSjW5jI8olDw=s900-c-k-c0x00ffffff-no-rj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9" name="Picture 14" descr="https://sun9-20.userapi.com/sun9-74/impf/c837238/v837238464/30a07/7IGuWNLWlMQ.jpg?size=604x454&amp;quality=96&amp;sign=cbee106d55d573b275dc0c087c9e616b&amp;type=album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6215074" cy="4538641"/>
          </a:xfrm>
          <a:prstGeom prst="rect">
            <a:avLst/>
          </a:prstGeom>
          <a:noFill/>
        </p:spPr>
      </p:pic>
      <p:pic>
        <p:nvPicPr>
          <p:cNvPr id="31" name="Picture 2" descr="C:\Documents and Settings\Влад\Рабочий стол\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0" y="4572008"/>
            <a:ext cx="2928926" cy="228599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44" name="Picture 20" descr="https://shkolafabrika.ucoz.com/MENY/684497236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15074" y="0"/>
            <a:ext cx="2928926" cy="4500570"/>
          </a:xfrm>
          <a:prstGeom prst="rect">
            <a:avLst/>
          </a:prstGeom>
          <a:noFill/>
        </p:spPr>
      </p:pic>
      <p:sp>
        <p:nvSpPr>
          <p:cNvPr id="36" name="Прямоугольник 35"/>
          <p:cNvSpPr/>
          <p:nvPr/>
        </p:nvSpPr>
        <p:spPr>
          <a:xfrm>
            <a:off x="2928926" y="4549676"/>
            <a:ext cx="621507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b="1" i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Акция: « Здоровое питание школьника</a:t>
            </a:r>
            <a:r>
              <a:rPr lang="ru-RU" b="1" i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»</a:t>
            </a:r>
          </a:p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b="1" i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i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Лидер акции : Магомедов </a:t>
            </a:r>
            <a:r>
              <a:rPr lang="ru-RU" b="1" i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i="1" dirty="0" err="1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Мурад</a:t>
            </a:r>
            <a:r>
              <a:rPr lang="ru-RU" b="1" i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i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b="1" i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Куратор  акции : </a:t>
            </a:r>
            <a:r>
              <a:rPr lang="ru-RU" b="1" i="1" dirty="0" err="1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Оруджева</a:t>
            </a:r>
            <a:r>
              <a:rPr lang="ru-RU" b="1" i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b="1" i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Алла Васильевна  </a:t>
            </a:r>
            <a:r>
              <a:rPr lang="ru-RU" b="1" i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ГЛУБОЧАНСКАЯ  </a:t>
            </a:r>
            <a:r>
              <a:rPr lang="ru-RU" b="1" i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СОШ № 8</a:t>
            </a:r>
          </a:p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b="1" i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ЗИМОВНИКОВСКИЙ  РАЙОН</a:t>
            </a:r>
          </a:p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b="1" i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РОСТОВСКАЯ  ОБЛАСТЬ </a:t>
            </a:r>
            <a:endParaRPr lang="ru-RU" b="1" i="1" dirty="0">
              <a:solidFill>
                <a:schemeClr val="accent4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Tm="126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44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144000" cy="908050"/>
          </a:xfrm>
          <a:prstGeom prst="rect">
            <a:avLst/>
          </a:prstGeom>
          <a:solidFill>
            <a:srgbClr val="FAF76D"/>
          </a:solidFill>
          <a:ln w="5715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E85E00"/>
                </a:solidFill>
                <a:latin typeface="+mn-lt"/>
                <a:cs typeface="Times New Roman" pitchFamily="18" charset="0"/>
              </a:rPr>
              <a:t> 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Times New Roman" pitchFamily="18" charset="0"/>
              </a:rPr>
              <a:t>ЧТО ТАКОЕ  ЗДОРОВОЕ ПИТАНИЕ ШКОЛЬНИКА???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latin typeface="+mn-lt"/>
              <a:cs typeface="Times New Roman" pitchFamily="18" charset="0"/>
            </a:endParaRPr>
          </a:p>
        </p:txBody>
      </p:sp>
      <p:pic>
        <p:nvPicPr>
          <p:cNvPr id="31748" name="Picture 4" descr="https://ds05.infourok.ru/uploads/ex/106f/000f79be-1e4ea582/1/img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14357"/>
            <a:ext cx="9144000" cy="61436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144000" cy="908050"/>
          </a:xfrm>
          <a:prstGeom prst="rect">
            <a:avLst/>
          </a:prstGeom>
          <a:solidFill>
            <a:srgbClr val="FAF76D"/>
          </a:solidFill>
          <a:ln w="5715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E85E00"/>
                </a:solidFill>
                <a:latin typeface="+mn-lt"/>
                <a:cs typeface="Times New Roman" pitchFamily="18" charset="0"/>
              </a:rPr>
              <a:t>    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Times New Roman" pitchFamily="18" charset="0"/>
              </a:rPr>
              <a:t>ПРИНЦИПЫ 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Times New Roman" pitchFamily="18" charset="0"/>
              </a:rPr>
              <a:t>ЗДОРОВОГО ПИТАНИЯ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Times New Roman" pitchFamily="18" charset="0"/>
              </a:rPr>
              <a:t>ШКОЛЬНИКОВ В  СТОЛОВОЙ.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latin typeface="+mn-lt"/>
              <a:cs typeface="Times New Roman" pitchFamily="18" charset="0"/>
            </a:endParaRPr>
          </a:p>
        </p:txBody>
      </p:sp>
      <p:pic>
        <p:nvPicPr>
          <p:cNvPr id="33794" name="Picture 2" descr="https://ds05.infourok.ru/uploads/ex/0c1f/00059de6-1cde5ed4/img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144000" cy="908050"/>
          </a:xfrm>
          <a:prstGeom prst="rect">
            <a:avLst/>
          </a:prstGeom>
          <a:solidFill>
            <a:srgbClr val="FAF76D"/>
          </a:solidFill>
          <a:ln w="5715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E85E00"/>
                </a:solidFill>
                <a:latin typeface="+mn-lt"/>
                <a:cs typeface="Times New Roman" pitchFamily="18" charset="0"/>
              </a:rPr>
              <a:t>    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Times New Roman" pitchFamily="18" charset="0"/>
              </a:rPr>
              <a:t>ПРИНЦИПЫ 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Times New Roman" pitchFamily="18" charset="0"/>
              </a:rPr>
              <a:t>ЗДОРОВОГО ПИТАНИЯ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Times New Roman" pitchFamily="18" charset="0"/>
              </a:rPr>
              <a:t>ШКОЛЬНИКОВ В  СТОЛОВОЙ.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7411" name="Прямоугольник 3"/>
          <p:cNvSpPr>
            <a:spLocks noChangeArrowheads="1"/>
          </p:cNvSpPr>
          <p:nvPr/>
        </p:nvSpPr>
        <p:spPr bwMode="auto">
          <a:xfrm>
            <a:off x="428625" y="714375"/>
            <a:ext cx="8715375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sz="1400" dirty="0">
              <a:latin typeface="Calibri" pitchFamily="34" charset="0"/>
            </a:endParaRPr>
          </a:p>
          <a:p>
            <a:endParaRPr lang="ru-RU" sz="1400" dirty="0">
              <a:latin typeface="Calibri" pitchFamily="34" charset="0"/>
            </a:endParaRPr>
          </a:p>
          <a:p>
            <a:r>
              <a:rPr lang="ru-RU" sz="2000" b="1" dirty="0">
                <a:cs typeface="Arial" charset="0"/>
              </a:rPr>
              <a:t>Питание школьника должно быть сбалансированным.</a:t>
            </a:r>
          </a:p>
          <a:p>
            <a:r>
              <a:rPr lang="ru-RU" dirty="0">
                <a:cs typeface="Arial" charset="0"/>
              </a:rPr>
              <a:t>           Для здоровья детей важнейшее значение имеет правильное соотношение питательных веществ. В меню школьника обязательно должны входить продукты, содержащие не только белки, жиры и углеводы, но и незаменимые аминокислоты, витамины, некоторые жирные кислоты, минералы и микроэлементы. Эти компоненты самостоятельно не синтезируются в организме, но необходимы для полноценного развития детского организма. Соотношение между белками, жирами и углеводами должно быть 1:1:4.</a:t>
            </a:r>
          </a:p>
          <a:p>
            <a:endParaRPr lang="ru-RU" sz="1400" dirty="0">
              <a:latin typeface="Calibri" pitchFamily="34" charset="0"/>
            </a:endParaRPr>
          </a:p>
          <a:p>
            <a:endParaRPr lang="ru-RU" sz="1400" dirty="0">
              <a:latin typeface="Calibri" pitchFamily="34" charset="0"/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1" name="Picture 1" descr="C:\Users\User1\Downloads\IMG_20220217_124556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85794"/>
            <a:ext cx="9144000" cy="63579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144000" cy="908050"/>
          </a:xfrm>
          <a:prstGeom prst="rect">
            <a:avLst/>
          </a:prstGeom>
          <a:solidFill>
            <a:srgbClr val="FAF76D"/>
          </a:solidFill>
          <a:ln w="5715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E85E00"/>
                </a:solidFill>
                <a:latin typeface="+mn-lt"/>
                <a:cs typeface="Times New Roman" pitchFamily="18" charset="0"/>
              </a:rPr>
              <a:t> 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Times New Roman" pitchFamily="18" charset="0"/>
              </a:rPr>
              <a:t>НАШЕ  ШКОЛЬНОЕ  МЕНЮ ДЛЯ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Times New Roman" pitchFamily="18" charset="0"/>
              </a:rPr>
              <a:t>ЗДОРОВОГО ПИТАНИЯ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Times New Roman" pitchFamily="18" charset="0"/>
              </a:rPr>
              <a:t>ШКОЛЬНИКА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8435" name="Прямоугольник 3"/>
          <p:cNvSpPr>
            <a:spLocks noChangeArrowheads="1"/>
          </p:cNvSpPr>
          <p:nvPr/>
        </p:nvSpPr>
        <p:spPr bwMode="auto">
          <a:xfrm>
            <a:off x="428596" y="1643050"/>
            <a:ext cx="414337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1400" dirty="0">
              <a:latin typeface="Calibri" pitchFamily="34" charset="0"/>
            </a:endParaRPr>
          </a:p>
          <a:p>
            <a:endParaRPr lang="ru-RU" sz="1400" dirty="0">
              <a:latin typeface="Calibri" pitchFamily="34" charset="0"/>
            </a:endParaRPr>
          </a:p>
          <a:p>
            <a:endParaRPr lang="ru-RU" sz="1400" dirty="0">
              <a:latin typeface="Calibri" pitchFamily="34" charset="0"/>
            </a:endParaRPr>
          </a:p>
          <a:p>
            <a:endParaRPr lang="ru-RU" sz="1400" dirty="0">
              <a:latin typeface="Calibri" pitchFamily="34" charset="0"/>
            </a:endParaRPr>
          </a:p>
          <a:p>
            <a:endParaRPr lang="ru-RU" sz="2000" dirty="0">
              <a:latin typeface="Calibri" pitchFamily="34" charset="0"/>
            </a:endParaRPr>
          </a:p>
          <a:p>
            <a:endParaRPr lang="ru-RU" sz="2000" dirty="0">
              <a:latin typeface="Calibri" pitchFamily="34" charset="0"/>
            </a:endParaRPr>
          </a:p>
        </p:txBody>
      </p:sp>
      <p:pic>
        <p:nvPicPr>
          <p:cNvPr id="14337" name="Picture 1" descr="C:\Users\User1\Downloads\Screenshot_20220523_201002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214942" y="928670"/>
            <a:ext cx="3643338" cy="3214710"/>
          </a:xfrm>
          <a:prstGeom prst="rect">
            <a:avLst/>
          </a:prstGeom>
          <a:noFill/>
        </p:spPr>
      </p:pic>
      <p:pic>
        <p:nvPicPr>
          <p:cNvPr id="14339" name="Picture 3" descr="C:\Users\User1\Downloads\Screenshot_20220523_20082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928670"/>
            <a:ext cx="4929222" cy="3143273"/>
          </a:xfrm>
          <a:prstGeom prst="rect">
            <a:avLst/>
          </a:prstGeom>
          <a:noFill/>
        </p:spPr>
      </p:pic>
      <p:pic>
        <p:nvPicPr>
          <p:cNvPr id="14340" name="Picture 4" descr="C:\Users\User1\Downloads\Screenshot_20220523_20065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42" y="4143380"/>
            <a:ext cx="3643338" cy="2428892"/>
          </a:xfrm>
          <a:prstGeom prst="rect">
            <a:avLst/>
          </a:prstGeom>
          <a:noFill/>
        </p:spPr>
      </p:pic>
      <p:pic>
        <p:nvPicPr>
          <p:cNvPr id="14341" name="Picture 5" descr="C:\Users\User1\Downloads\Screenshot_20220523_20060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4143380"/>
            <a:ext cx="4929218" cy="24288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144000" cy="928670"/>
          </a:xfrm>
          <a:prstGeom prst="rect">
            <a:avLst/>
          </a:prstGeom>
          <a:solidFill>
            <a:srgbClr val="FAF76D"/>
          </a:solidFill>
          <a:ln w="5715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E85E00"/>
                </a:solidFill>
                <a:latin typeface="+mn-lt"/>
                <a:cs typeface="Times New Roman" pitchFamily="18" charset="0"/>
              </a:rPr>
              <a:t>              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Times New Roman" pitchFamily="18" charset="0"/>
              </a:rPr>
              <a:t>ЭКОЛОГИЧЕСКИЙ УРОК в 5 классе : «ТЫ ТО,ЧТО ТЫ  ЕШЬ»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3" name="Picture 1" descr="C:\Users\User1\Downloads\IMG_20220413_1142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57232"/>
            <a:ext cx="9144000" cy="60007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144000" cy="2000240"/>
          </a:xfrm>
          <a:prstGeom prst="rect">
            <a:avLst/>
          </a:prstGeom>
          <a:solidFill>
            <a:srgbClr val="FAF76D"/>
          </a:solidFill>
          <a:ln w="5715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>
                <a:solidFill>
                  <a:srgbClr val="E85E00"/>
                </a:solidFill>
                <a:latin typeface="Calibri" pitchFamily="34" charset="0"/>
                <a:cs typeface="Times New Roman" pitchFamily="18" charset="0"/>
              </a:rPr>
              <a:t>             </a:t>
            </a:r>
            <a:endParaRPr lang="en-US" sz="2400" b="1" dirty="0">
              <a:solidFill>
                <a:srgbClr val="E85E00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ru-RU" sz="2400" b="1" dirty="0">
                <a:solidFill>
                  <a:srgbClr val="E85E00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E85E00"/>
                </a:solidFill>
                <a:latin typeface="Calibri" pitchFamily="34" charset="0"/>
                <a:cs typeface="Times New Roman" pitchFamily="18" charset="0"/>
              </a:rPr>
              <a:t>РАЦИОНАЛЬНОЕ </a:t>
            </a:r>
            <a:r>
              <a:rPr lang="ru-RU" sz="2400" b="1" dirty="0" smtClean="0">
                <a:solidFill>
                  <a:srgbClr val="E85E00"/>
                </a:solidFill>
                <a:latin typeface="Calibri" pitchFamily="34" charset="0"/>
                <a:cs typeface="Times New Roman" pitchFamily="18" charset="0"/>
              </a:rPr>
              <a:t> ПИТАНИЕ  ШКОЛЬНИКА.</a:t>
            </a:r>
          </a:p>
          <a:p>
            <a:pPr algn="ctr"/>
            <a:r>
              <a:rPr lang="ru-RU" sz="2400" b="1" dirty="0" smtClean="0">
                <a:solidFill>
                  <a:srgbClr val="E85E00"/>
                </a:solidFill>
                <a:latin typeface="Calibri" pitchFamily="34" charset="0"/>
                <a:cs typeface="Times New Roman" pitchFamily="18" charset="0"/>
              </a:rPr>
              <a:t>«</a:t>
            </a:r>
            <a:r>
              <a:rPr lang="ru-RU" sz="2400" b="1" dirty="0" smtClean="0">
                <a:solidFill>
                  <a:srgbClr val="E85E00"/>
                </a:solidFill>
                <a:latin typeface="Calibri" pitchFamily="34" charset="0"/>
                <a:cs typeface="Times New Roman" pitchFamily="18" charset="0"/>
              </a:rPr>
              <a:t>ВИТАМИНЫ»</a:t>
            </a:r>
            <a:endParaRPr lang="ru-RU" sz="2400" b="1" dirty="0">
              <a:solidFill>
                <a:srgbClr val="E46C0A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20483" name="Прямоугольник 3"/>
          <p:cNvSpPr>
            <a:spLocks noChangeArrowheads="1"/>
          </p:cNvSpPr>
          <p:nvPr/>
        </p:nvSpPr>
        <p:spPr bwMode="auto">
          <a:xfrm>
            <a:off x="285750" y="928688"/>
            <a:ext cx="885825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 smtClean="0">
                <a:cs typeface="Arial" charset="0"/>
              </a:rPr>
              <a:t>.</a:t>
            </a:r>
            <a:endParaRPr lang="ru-RU" sz="2400" dirty="0">
              <a:cs typeface="Arial" charset="0"/>
            </a:endParaRPr>
          </a:p>
          <a:p>
            <a:endParaRPr lang="ru-RU" sz="2400" dirty="0">
              <a:latin typeface="Calibri" pitchFamily="34" charset="0"/>
            </a:endParaRPr>
          </a:p>
          <a:p>
            <a:endParaRPr lang="ru-RU" sz="1600" dirty="0">
              <a:latin typeface="Calibri" pitchFamily="34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89" name="Picture 1" descr="C:\Users\User1\Downloads\IMG_20211013_134848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71612"/>
            <a:ext cx="9144000" cy="52863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144000" cy="1000108"/>
          </a:xfrm>
          <a:prstGeom prst="rect">
            <a:avLst/>
          </a:prstGeom>
          <a:solidFill>
            <a:srgbClr val="FAF76D"/>
          </a:solidFill>
          <a:ln w="5715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>
                <a:solidFill>
                  <a:srgbClr val="E85E00"/>
                </a:solidFill>
                <a:latin typeface="Calibri" pitchFamily="34" charset="0"/>
                <a:cs typeface="Times New Roman" pitchFamily="18" charset="0"/>
              </a:rPr>
              <a:t>             </a:t>
            </a:r>
            <a:r>
              <a:rPr lang="ru-RU" sz="2400" b="1" dirty="0" smtClean="0">
                <a:solidFill>
                  <a:srgbClr val="E85E00"/>
                </a:solidFill>
                <a:latin typeface="Calibri" pitchFamily="34" charset="0"/>
                <a:cs typeface="Times New Roman" pitchFamily="18" charset="0"/>
              </a:rPr>
              <a:t>Урок –исследование «Химический состав продуктов. ГМО»</a:t>
            </a:r>
            <a:endParaRPr lang="en-US" sz="2400" b="1" dirty="0">
              <a:solidFill>
                <a:srgbClr val="E85E00"/>
              </a:solidFill>
              <a:latin typeface="Calibri" pitchFamily="34" charset="0"/>
              <a:cs typeface="Times New Roman" pitchFamily="18" charset="0"/>
            </a:endParaRPr>
          </a:p>
        </p:txBody>
      </p:sp>
      <p:pic>
        <p:nvPicPr>
          <p:cNvPr id="16" name="Picture 3" descr="C:\Users\User1\Downloads\IMG_20220404_11103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85786" y="1714488"/>
            <a:ext cx="3810000" cy="4357718"/>
          </a:xfrm>
        </p:spPr>
      </p:pic>
      <p:pic>
        <p:nvPicPr>
          <p:cNvPr id="11265" name="Picture 1" descr="C:\Users\User1\Downloads\IMG_20211217_091120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929190" y="1714488"/>
            <a:ext cx="3000396" cy="1981200"/>
          </a:xfrm>
        </p:spPr>
      </p:pic>
      <p:pic>
        <p:nvPicPr>
          <p:cNvPr id="11266" name="Picture 2" descr="C:\Users\User1\Downloads\IMG_20211217_091019.jpg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929190" y="3929066"/>
            <a:ext cx="3000396" cy="214314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er1\Downloads\IMG_20220519_12313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71472" y="1571612"/>
            <a:ext cx="3810000" cy="2857500"/>
          </a:xfrm>
        </p:spPr>
      </p:pic>
      <p:pic>
        <p:nvPicPr>
          <p:cNvPr id="10241" name="Picture 1" descr="C:\Users\User1\Downloads\IMG_20220204_104846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571472" y="4572008"/>
            <a:ext cx="3857652" cy="2000264"/>
          </a:xfrm>
        </p:spPr>
      </p:pic>
      <p:pic>
        <p:nvPicPr>
          <p:cNvPr id="10245" name="Picture 5" descr="C:\Users\User1\Downloads\IMG_20220519_104615 (1).jpg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tretch>
            <a:fillRect/>
          </a:stretch>
        </p:blipFill>
        <p:spPr>
          <a:xfrm>
            <a:off x="4572000" y="1571612"/>
            <a:ext cx="4186238" cy="2857520"/>
          </a:xfrm>
        </p:spPr>
      </p:pic>
      <p:sp>
        <p:nvSpPr>
          <p:cNvPr id="10251" name="AutoShape 11" descr="https://st2.depositphotos.com/5470330/8162/v/450/depositphotos_81627160-stock-illustration-french-fries-hamburger-and-so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53" name="AutoShape 13" descr="https://st2.depositphotos.com/5470330/8162/v/450/depositphotos_81627160-stock-illustration-french-fries-hamburger-and-so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55" name="AutoShape 15" descr="https://st2.depositphotos.com/5470330/8162/v/450/depositphotos_81627160-stock-illustration-french-fries-hamburger-and-so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9" name="Picture 1" descr="C:\Documents and Settings\Влад\Рабочий стол\1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4572008"/>
            <a:ext cx="4214842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0" y="-285776"/>
            <a:ext cx="9144000" cy="1357322"/>
          </a:xfrm>
          <a:prstGeom prst="rect">
            <a:avLst/>
          </a:prstGeom>
          <a:solidFill>
            <a:srgbClr val="FAF76D"/>
          </a:solidFill>
          <a:ln w="5715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>
                <a:solidFill>
                  <a:srgbClr val="E85E00"/>
                </a:solidFill>
                <a:latin typeface="Calibri" pitchFamily="34" charset="0"/>
                <a:cs typeface="Times New Roman" pitchFamily="18" charset="0"/>
              </a:rPr>
              <a:t>             </a:t>
            </a:r>
            <a:r>
              <a:rPr lang="ru-RU" sz="2400" b="1" dirty="0" smtClean="0">
                <a:solidFill>
                  <a:srgbClr val="E85E00"/>
                </a:solidFill>
                <a:latin typeface="Calibri" pitchFamily="34" charset="0"/>
                <a:cs typeface="Times New Roman" pitchFamily="18" charset="0"/>
              </a:rPr>
              <a:t>Дебаты на тему: «Вредная и полезная еда для школьника»</a:t>
            </a:r>
            <a:endParaRPr lang="en-US" sz="2400" b="1" dirty="0">
              <a:solidFill>
                <a:srgbClr val="E85E00"/>
              </a:solidFill>
              <a:latin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144000" cy="908050"/>
          </a:xfrm>
          <a:prstGeom prst="rect">
            <a:avLst/>
          </a:prstGeom>
          <a:solidFill>
            <a:srgbClr val="FAF76D"/>
          </a:solidFill>
          <a:ln w="5715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>
                <a:solidFill>
                  <a:srgbClr val="E85E00"/>
                </a:solidFill>
                <a:latin typeface="Calibri" pitchFamily="34" charset="0"/>
                <a:cs typeface="Times New Roman" pitchFamily="18" charset="0"/>
              </a:rPr>
              <a:t>     </a:t>
            </a:r>
            <a:r>
              <a:rPr lang="ru-RU" sz="2400" b="1" dirty="0" smtClean="0">
                <a:solidFill>
                  <a:srgbClr val="E85E00"/>
                </a:solidFill>
                <a:latin typeface="Calibri" pitchFamily="34" charset="0"/>
                <a:cs typeface="Times New Roman" pitchFamily="18" charset="0"/>
              </a:rPr>
              <a:t>ЭКОУРОК  в 4 классе на тему: «</a:t>
            </a:r>
            <a:r>
              <a:rPr lang="ru-RU" sz="2400" b="1" dirty="0" smtClean="0">
                <a:solidFill>
                  <a:srgbClr val="E85E00"/>
                </a:solidFill>
                <a:latin typeface="Calibri" pitchFamily="34" charset="0"/>
                <a:cs typeface="Times New Roman" pitchFamily="18" charset="0"/>
              </a:rPr>
              <a:t>СЕКРЕТЫ ПРАВИЛЬНОГО ПИТАНИЯ».</a:t>
            </a:r>
            <a:endParaRPr lang="en-US" sz="2400" b="1" dirty="0">
              <a:solidFill>
                <a:srgbClr val="E85E00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23555" name="Прямоугольник 3"/>
          <p:cNvSpPr>
            <a:spLocks noChangeArrowheads="1"/>
          </p:cNvSpPr>
          <p:nvPr/>
        </p:nvSpPr>
        <p:spPr bwMode="auto">
          <a:xfrm>
            <a:off x="0" y="1143000"/>
            <a:ext cx="478631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1400" dirty="0">
              <a:latin typeface="Calibri" pitchFamily="34" charset="0"/>
            </a:endParaRPr>
          </a:p>
          <a:p>
            <a:endParaRPr lang="ru-RU" sz="1400" dirty="0">
              <a:latin typeface="Calibri" pitchFamily="34" charset="0"/>
            </a:endParaRPr>
          </a:p>
          <a:p>
            <a:endParaRPr lang="ru-RU" sz="1400" dirty="0">
              <a:latin typeface="Calibri" pitchFamily="34" charset="0"/>
            </a:endParaRPr>
          </a:p>
        </p:txBody>
      </p:sp>
      <p:pic>
        <p:nvPicPr>
          <p:cNvPr id="9217" name="Picture 1" descr="C:\Users\User1\Downloads\IMG_20220404_110958.jpg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572132" y="3357562"/>
            <a:ext cx="3357586" cy="3286148"/>
          </a:xfrm>
          <a:prstGeom prst="rect">
            <a:avLst/>
          </a:prstGeom>
          <a:noFill/>
        </p:spPr>
      </p:pic>
      <p:pic>
        <p:nvPicPr>
          <p:cNvPr id="9218" name="Picture 2" descr="C:\Users\User1\Downloads\IMG_20220404_111037 (1).jpg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1071546"/>
            <a:ext cx="3286148" cy="2143140"/>
          </a:xfrm>
          <a:prstGeom prst="rect">
            <a:avLst/>
          </a:prstGeom>
          <a:noFill/>
        </p:spPr>
      </p:pic>
      <p:pic>
        <p:nvPicPr>
          <p:cNvPr id="12" name="Picture 3" descr="C:\Users\User1\Downloads\IMG_20220404_111017 (1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1071546"/>
            <a:ext cx="5214974" cy="55721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144000" cy="908050"/>
          </a:xfrm>
          <a:prstGeom prst="rect">
            <a:avLst/>
          </a:prstGeom>
          <a:solidFill>
            <a:srgbClr val="FAF76D"/>
          </a:solidFill>
          <a:ln w="5715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>
                <a:solidFill>
                  <a:srgbClr val="E85E00"/>
                </a:solidFill>
                <a:latin typeface="Calibri" pitchFamily="34" charset="0"/>
                <a:cs typeface="Times New Roman" pitchFamily="18" charset="0"/>
              </a:rPr>
              <a:t>               </a:t>
            </a:r>
            <a:r>
              <a:rPr lang="ru-RU" sz="2400" b="1" dirty="0" smtClean="0">
                <a:solidFill>
                  <a:srgbClr val="E46C0A"/>
                </a:solidFill>
                <a:latin typeface="Calibri" pitchFamily="34" charset="0"/>
                <a:cs typeface="Times New Roman" pitchFamily="18" charset="0"/>
              </a:rPr>
              <a:t>ДЕБАТЫ  В 10 классе на тему: «ВРЕДНАЯ ЕДА»</a:t>
            </a:r>
            <a:endParaRPr lang="en-US" sz="2400" b="1" dirty="0">
              <a:solidFill>
                <a:srgbClr val="E46C0A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24579" name="Прямоугольник 3"/>
          <p:cNvSpPr>
            <a:spLocks noChangeArrowheads="1"/>
          </p:cNvSpPr>
          <p:nvPr/>
        </p:nvSpPr>
        <p:spPr bwMode="auto">
          <a:xfrm>
            <a:off x="0" y="1000125"/>
            <a:ext cx="492918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 smtClean="0">
                <a:cs typeface="Arial" charset="0"/>
              </a:rPr>
              <a:t>. </a:t>
            </a:r>
            <a:endParaRPr lang="ru-RU" sz="2400" dirty="0">
              <a:cs typeface="Arial" charset="0"/>
            </a:endParaRPr>
          </a:p>
          <a:p>
            <a:endParaRPr lang="ru-RU" sz="2400" dirty="0">
              <a:latin typeface="Calibri" pitchFamily="34" charset="0"/>
            </a:endParaRPr>
          </a:p>
          <a:p>
            <a:endParaRPr lang="ru-RU" sz="2400" dirty="0">
              <a:latin typeface="Calibri" pitchFamily="34" charset="0"/>
            </a:endParaRPr>
          </a:p>
        </p:txBody>
      </p:sp>
      <p:pic>
        <p:nvPicPr>
          <p:cNvPr id="8194" name="Picture 2" descr="C:\Users\User1\Downloads\IMG_20220519_104557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69" y="1071546"/>
            <a:ext cx="3214711" cy="2857520"/>
          </a:xfrm>
          <a:prstGeom prst="rect">
            <a:avLst/>
          </a:prstGeom>
          <a:noFill/>
        </p:spPr>
      </p:pic>
      <p:pic>
        <p:nvPicPr>
          <p:cNvPr id="8197" name="Picture 5" descr="C:\Users\User1\Downloads\IMG_20220303_102115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071546"/>
            <a:ext cx="5286412" cy="5500726"/>
          </a:xfrm>
          <a:prstGeom prst="rect">
            <a:avLst/>
          </a:prstGeom>
          <a:noFill/>
        </p:spPr>
      </p:pic>
      <p:pic>
        <p:nvPicPr>
          <p:cNvPr id="8199" name="Picture 7" descr="C:\Users\User1\Downloads\IMG_20220519_104551.jpg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43570" y="4143374"/>
            <a:ext cx="3214710" cy="23574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144000" cy="908050"/>
          </a:xfrm>
          <a:prstGeom prst="rect">
            <a:avLst/>
          </a:prstGeom>
          <a:solidFill>
            <a:srgbClr val="FAF76D"/>
          </a:solidFill>
          <a:ln w="5715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 smtClean="0">
                <a:solidFill>
                  <a:srgbClr val="E85E00"/>
                </a:solidFill>
                <a:latin typeface="Calibri" pitchFamily="34" charset="0"/>
                <a:cs typeface="Times New Roman" pitchFamily="18" charset="0"/>
              </a:rPr>
              <a:t>ВСЕРОССИЙСКИЙ  УРОК ЗДОРОВЬЯ. «</a:t>
            </a:r>
            <a:r>
              <a:rPr lang="ru-RU" sz="2400" b="1" dirty="0" smtClean="0">
                <a:solidFill>
                  <a:srgbClr val="E85E00"/>
                </a:solidFill>
                <a:latin typeface="Calibri" pitchFamily="34" charset="0"/>
                <a:cs typeface="Times New Roman" pitchFamily="18" charset="0"/>
              </a:rPr>
              <a:t> ЗОЖ-ПУТЬ К УСПЕХУ.»</a:t>
            </a:r>
            <a:endParaRPr lang="en-US" sz="2400" b="1" dirty="0">
              <a:solidFill>
                <a:srgbClr val="E85E00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25603" name="Прямоугольник 3"/>
          <p:cNvSpPr>
            <a:spLocks noChangeArrowheads="1"/>
          </p:cNvSpPr>
          <p:nvPr/>
        </p:nvSpPr>
        <p:spPr bwMode="auto">
          <a:xfrm>
            <a:off x="357188" y="428625"/>
            <a:ext cx="3214687" cy="397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latin typeface="Calibri" pitchFamily="34" charset="0"/>
              </a:rPr>
              <a:t>.</a:t>
            </a:r>
          </a:p>
          <a:p>
            <a:endParaRPr lang="ru-RU" dirty="0">
              <a:latin typeface="Calibri" pitchFamily="34" charset="0"/>
            </a:endParaRPr>
          </a:p>
          <a:p>
            <a:r>
              <a:rPr lang="ru-RU" sz="2400" dirty="0">
                <a:cs typeface="Arial" charset="0"/>
              </a:rPr>
              <a:t>Необходимые продукты в меню школьника:</a:t>
            </a:r>
          </a:p>
          <a:p>
            <a:r>
              <a:rPr lang="ru-RU" sz="2400" dirty="0">
                <a:cs typeface="Arial" charset="0"/>
              </a:rPr>
              <a:t>хлеб ;</a:t>
            </a:r>
          </a:p>
          <a:p>
            <a:r>
              <a:rPr lang="ru-RU" sz="2400" dirty="0">
                <a:cs typeface="Arial" charset="0"/>
              </a:rPr>
              <a:t>крупы ;</a:t>
            </a:r>
          </a:p>
          <a:p>
            <a:r>
              <a:rPr lang="ru-RU" sz="2400" dirty="0">
                <a:cs typeface="Arial" charset="0"/>
              </a:rPr>
              <a:t>картофель ;</a:t>
            </a:r>
          </a:p>
          <a:p>
            <a:r>
              <a:rPr lang="ru-RU" sz="2400" dirty="0">
                <a:cs typeface="Arial" charset="0"/>
              </a:rPr>
              <a:t>мед ;</a:t>
            </a:r>
          </a:p>
          <a:p>
            <a:r>
              <a:rPr lang="ru-RU" sz="2400" dirty="0">
                <a:cs typeface="Arial" charset="0"/>
              </a:rPr>
              <a:t>сухофрукты ;</a:t>
            </a:r>
          </a:p>
          <a:p>
            <a:r>
              <a:rPr lang="ru-RU" sz="2400" dirty="0">
                <a:cs typeface="Arial" charset="0"/>
              </a:rPr>
              <a:t>сахар .</a:t>
            </a:r>
          </a:p>
        </p:txBody>
      </p:sp>
      <p:pic>
        <p:nvPicPr>
          <p:cNvPr id="7169" name="Picture 1" descr="C:\Users\User1\Downloads\IMG-20220407-WA006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214942" y="1000108"/>
            <a:ext cx="3429024" cy="3143272"/>
          </a:xfrm>
          <a:prstGeom prst="rect">
            <a:avLst/>
          </a:prstGeom>
          <a:noFill/>
        </p:spPr>
      </p:pic>
      <p:pic>
        <p:nvPicPr>
          <p:cNvPr id="7170" name="Picture 2" descr="C:\Users\User1\Downloads\IMG-20220407-WA0061.jpg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214942" y="4429132"/>
            <a:ext cx="3517898" cy="2071702"/>
          </a:xfrm>
          <a:prstGeom prst="rect">
            <a:avLst/>
          </a:prstGeom>
          <a:noFill/>
        </p:spPr>
      </p:pic>
      <p:pic>
        <p:nvPicPr>
          <p:cNvPr id="7171" name="Picture 3" descr="C:\Users\User1\Downloads\IMG-20220407-WA0018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214282" y="4429132"/>
            <a:ext cx="4857784" cy="2071702"/>
          </a:xfrm>
          <a:prstGeom prst="rect">
            <a:avLst/>
          </a:prstGeom>
          <a:noFill/>
        </p:spPr>
      </p:pic>
      <p:pic>
        <p:nvPicPr>
          <p:cNvPr id="7173" name="Picture 5" descr="C:\Users\User1\Downloads\IMG_20220523_215501 (1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1000108"/>
            <a:ext cx="4857784" cy="32575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144000" cy="908050"/>
          </a:xfrm>
          <a:prstGeom prst="rect">
            <a:avLst/>
          </a:prstGeom>
          <a:solidFill>
            <a:srgbClr val="FAF76D"/>
          </a:solidFill>
          <a:ln w="5715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>
                <a:solidFill>
                  <a:srgbClr val="E85E00"/>
                </a:solidFill>
                <a:latin typeface="Calibri" pitchFamily="34" charset="0"/>
                <a:cs typeface="Times New Roman" pitchFamily="18" charset="0"/>
              </a:rPr>
              <a:t>               </a:t>
            </a:r>
            <a:r>
              <a:rPr lang="ru-RU" sz="2400" b="1" dirty="0" smtClean="0">
                <a:solidFill>
                  <a:srgbClr val="E46C0A"/>
                </a:solidFill>
                <a:latin typeface="Calibri" pitchFamily="34" charset="0"/>
                <a:cs typeface="Times New Roman" pitchFamily="18" charset="0"/>
              </a:rPr>
              <a:t>МОИ   ДОСТИЖЕНИЯ  В  ОБЩЕСТВЕННОЙ  ЖИЗНИ  ШКОЛЫ.</a:t>
            </a:r>
            <a:endParaRPr lang="en-US" sz="2400" b="1" dirty="0">
              <a:solidFill>
                <a:srgbClr val="E46C0A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26627" name="Прямоугольник 3"/>
          <p:cNvSpPr>
            <a:spLocks noChangeArrowheads="1"/>
          </p:cNvSpPr>
          <p:nvPr/>
        </p:nvSpPr>
        <p:spPr bwMode="auto">
          <a:xfrm>
            <a:off x="0" y="890588"/>
            <a:ext cx="557212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dirty="0">
              <a:cs typeface="Arial" charset="0"/>
            </a:endParaRPr>
          </a:p>
          <a:p>
            <a:endParaRPr lang="ru-RU" dirty="0">
              <a:cs typeface="Arial" charset="0"/>
            </a:endParaRPr>
          </a:p>
          <a:p>
            <a:endParaRPr lang="ru-RU" dirty="0">
              <a:cs typeface="Arial" charset="0"/>
            </a:endParaRPr>
          </a:p>
        </p:txBody>
      </p:sp>
      <p:pic>
        <p:nvPicPr>
          <p:cNvPr id="6145" name="Picture 1" descr="C:\Users\User1\Downloads\Screenshot_20220523_220301.jpg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214942" y="3500438"/>
            <a:ext cx="3643338" cy="3071836"/>
          </a:xfrm>
          <a:prstGeom prst="rect">
            <a:avLst/>
          </a:prstGeom>
          <a:noFill/>
        </p:spPr>
      </p:pic>
      <p:pic>
        <p:nvPicPr>
          <p:cNvPr id="6146" name="Picture 2" descr="C:\Users\User1\Downloads\Screenshot_20220523_220454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214942" y="1000109"/>
            <a:ext cx="3643338" cy="2214578"/>
          </a:xfrm>
          <a:prstGeom prst="rect">
            <a:avLst/>
          </a:prstGeom>
          <a:noFill/>
        </p:spPr>
      </p:pic>
      <p:pic>
        <p:nvPicPr>
          <p:cNvPr id="6149" name="Picture 5" descr="C:\Users\User1\Downloads\IMG_20220303_10155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285720" y="1000108"/>
            <a:ext cx="4643470" cy="2238377"/>
          </a:xfrm>
          <a:prstGeom prst="rect">
            <a:avLst/>
          </a:prstGeom>
          <a:noFill/>
        </p:spPr>
      </p:pic>
      <p:pic>
        <p:nvPicPr>
          <p:cNvPr id="6150" name="Picture 6" descr="C:\Users\User1\Downloads\Screenshot_20220523_22241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20" y="3357562"/>
            <a:ext cx="4672013" cy="3276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144000" cy="908050"/>
          </a:xfrm>
          <a:prstGeom prst="rect">
            <a:avLst/>
          </a:prstGeom>
          <a:solidFill>
            <a:srgbClr val="FAF76D"/>
          </a:solidFill>
          <a:ln w="5715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>
                <a:solidFill>
                  <a:srgbClr val="E85E00"/>
                </a:solidFill>
                <a:latin typeface="Calibri" pitchFamily="34" charset="0"/>
                <a:cs typeface="Times New Roman" pitchFamily="18" charset="0"/>
              </a:rPr>
              <a:t>               </a:t>
            </a:r>
            <a:r>
              <a:rPr lang="ru-RU" sz="2400" b="1" dirty="0" smtClean="0">
                <a:solidFill>
                  <a:srgbClr val="E46C0A"/>
                </a:solidFill>
                <a:latin typeface="Calibri" pitchFamily="34" charset="0"/>
                <a:cs typeface="Times New Roman" pitchFamily="18" charset="0"/>
              </a:rPr>
              <a:t>Осенний витаминный урожай в нашем хуторе Глубокий !</a:t>
            </a:r>
            <a:endParaRPr lang="en-US" sz="2400" b="1" dirty="0">
              <a:solidFill>
                <a:srgbClr val="E46C0A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27651" name="Прямоугольник 3"/>
          <p:cNvSpPr>
            <a:spLocks noChangeArrowheads="1"/>
          </p:cNvSpPr>
          <p:nvPr/>
        </p:nvSpPr>
        <p:spPr bwMode="auto">
          <a:xfrm>
            <a:off x="0" y="1071563"/>
            <a:ext cx="5643563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cs typeface="Arial" charset="0"/>
              </a:rPr>
              <a:t>Продукты-источники витамина С:</a:t>
            </a:r>
          </a:p>
          <a:p>
            <a:r>
              <a:rPr lang="ru-RU" sz="3200">
                <a:cs typeface="Arial" charset="0"/>
              </a:rPr>
              <a:t>зелень петрушки и укропа ;</a:t>
            </a:r>
          </a:p>
          <a:p>
            <a:r>
              <a:rPr lang="ru-RU" sz="3200">
                <a:cs typeface="Arial" charset="0"/>
              </a:rPr>
              <a:t>помидоры ;</a:t>
            </a:r>
          </a:p>
          <a:p>
            <a:r>
              <a:rPr lang="ru-RU" sz="3200">
                <a:cs typeface="Arial" charset="0"/>
              </a:rPr>
              <a:t>черная и красная смородина ;</a:t>
            </a:r>
          </a:p>
          <a:p>
            <a:r>
              <a:rPr lang="ru-RU" sz="3200">
                <a:cs typeface="Arial" charset="0"/>
              </a:rPr>
              <a:t>красный болгарский перец;</a:t>
            </a:r>
          </a:p>
          <a:p>
            <a:r>
              <a:rPr lang="ru-RU" sz="3200">
                <a:cs typeface="Arial" charset="0"/>
              </a:rPr>
              <a:t>цитрусовые;</a:t>
            </a:r>
          </a:p>
          <a:p>
            <a:r>
              <a:rPr lang="ru-RU" sz="3200">
                <a:cs typeface="Arial" charset="0"/>
              </a:rPr>
              <a:t>картофель .</a:t>
            </a:r>
          </a:p>
          <a:p>
            <a:endParaRPr lang="ru-RU" sz="3200">
              <a:latin typeface="Calibri" pitchFamily="34" charset="0"/>
            </a:endParaRPr>
          </a:p>
        </p:txBody>
      </p:sp>
      <p:pic>
        <p:nvPicPr>
          <p:cNvPr id="27653" name="Picture 2" descr="C:\Documents and Settings\Влад\Рабочий стол\1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75" y="3643313"/>
            <a:ext cx="3536950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1" name="Picture 1" descr="C:\Users\User1\Downloads\Screenshot_20220523_220737 (1)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143504" y="928670"/>
            <a:ext cx="4000496" cy="2286016"/>
          </a:xfrm>
          <a:prstGeom prst="rect">
            <a:avLst/>
          </a:prstGeom>
          <a:noFill/>
        </p:spPr>
      </p:pic>
      <p:pic>
        <p:nvPicPr>
          <p:cNvPr id="5122" name="Picture 2" descr="C:\Users\User1\Downloads\Screenshot_20220523_22092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928670"/>
            <a:ext cx="5143500" cy="5572164"/>
          </a:xfrm>
          <a:prstGeom prst="rect">
            <a:avLst/>
          </a:prstGeom>
          <a:noFill/>
        </p:spPr>
      </p:pic>
      <p:pic>
        <p:nvPicPr>
          <p:cNvPr id="5124" name="Picture 4" descr="C:\Users\User1\Downloads\Screenshot_20220523_22070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3504" y="3143248"/>
            <a:ext cx="4000496" cy="33575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144000" cy="908050"/>
          </a:xfrm>
          <a:prstGeom prst="rect">
            <a:avLst/>
          </a:prstGeom>
          <a:solidFill>
            <a:srgbClr val="FAF76D"/>
          </a:solidFill>
          <a:ln w="5715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E85E00"/>
                </a:solidFill>
                <a:latin typeface="+mn-lt"/>
                <a:cs typeface="Times New Roman" pitchFamily="18" charset="0"/>
              </a:rPr>
              <a:t>           </a:t>
            </a:r>
            <a:r>
              <a:rPr lang="ru-RU" sz="2400" b="1" dirty="0" smtClean="0">
                <a:solidFill>
                  <a:srgbClr val="E85E00"/>
                </a:solidFill>
                <a:latin typeface="+mn-lt"/>
                <a:cs typeface="Times New Roman" pitchFamily="18" charset="0"/>
              </a:rPr>
              <a:t>РЕКОМЕНДАЦИИ от ЭКОЛИДЕРА.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0723" name="Прямоугольник 3"/>
          <p:cNvSpPr>
            <a:spLocks noChangeArrowheads="1"/>
          </p:cNvSpPr>
          <p:nvPr/>
        </p:nvSpPr>
        <p:spPr bwMode="auto">
          <a:xfrm>
            <a:off x="0" y="1143000"/>
            <a:ext cx="4643438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dirty="0">
                <a:cs typeface="Arial" charset="0"/>
              </a:rPr>
              <a:t>В рационе школьника обязательно должны присутствовать продукты, содержащие необходимые для жизнедеятельности </a:t>
            </a:r>
            <a:r>
              <a:rPr lang="ru-RU" sz="2000" dirty="0" smtClean="0">
                <a:cs typeface="Arial" charset="0"/>
              </a:rPr>
              <a:t> организма школьника : это вода и минеральные соли и </a:t>
            </a:r>
            <a:r>
              <a:rPr lang="ru-RU" sz="2000" dirty="0" err="1" smtClean="0">
                <a:cs typeface="Arial" charset="0"/>
              </a:rPr>
              <a:t>белки,жиры,углеводы</a:t>
            </a:r>
            <a:r>
              <a:rPr lang="ru-RU" sz="2000" dirty="0" smtClean="0">
                <a:cs typeface="Arial" charset="0"/>
              </a:rPr>
              <a:t>  </a:t>
            </a:r>
            <a:r>
              <a:rPr lang="ru-RU" sz="2000" dirty="0">
                <a:cs typeface="Arial" charset="0"/>
              </a:rPr>
              <a:t>и микроэлементы: йод, железо, фтор, кобальт, селен, медь и другие. </a:t>
            </a:r>
          </a:p>
          <a:p>
            <a:endParaRPr lang="ru-RU" sz="2000" dirty="0">
              <a:cs typeface="Arial" charset="0"/>
            </a:endParaRPr>
          </a:p>
          <a:p>
            <a:r>
              <a:rPr lang="ru-RU" sz="2000" dirty="0">
                <a:cs typeface="Arial" charset="0"/>
              </a:rPr>
              <a:t>И, напоследок, одна из главных рекомендаций для организации питания детей: не кормите ребенка насильно! Детский организм способен самостоятельно определить оптимальные потребности в пищевых веществах и калориях.</a:t>
            </a:r>
          </a:p>
        </p:txBody>
      </p:sp>
      <p:pic>
        <p:nvPicPr>
          <p:cNvPr id="30724" name="Picture 40" descr="citronu_bummbas_l_0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929188" y="3786190"/>
            <a:ext cx="3648075" cy="2835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Documents and Settings\Влад\Рабочий стол\1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929190" y="1071546"/>
            <a:ext cx="3643338" cy="24288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530</TotalTime>
  <Words>355</Words>
  <Application>Microsoft Office PowerPoint</Application>
  <PresentationFormat>Экран (4:3)</PresentationFormat>
  <Paragraphs>54</Paragraphs>
  <Slides>15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             Дебаты на тему: «Вредная и полезная еда для школьника»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Движение к этой цели должно быть постепенным - шаг за шагом. Каждый шаг продлевает активные годы жизни.</dc:title>
  <dc:creator>Влад</dc:creator>
  <cp:lastModifiedBy>User1</cp:lastModifiedBy>
  <cp:revision>58</cp:revision>
  <dcterms:created xsi:type="dcterms:W3CDTF">2009-11-29T09:45:36Z</dcterms:created>
  <dcterms:modified xsi:type="dcterms:W3CDTF">2022-05-23T19:58:29Z</dcterms:modified>
</cp:coreProperties>
</file>